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0" r:id="rId2"/>
    <p:sldId id="331" r:id="rId3"/>
    <p:sldId id="289" r:id="rId4"/>
    <p:sldId id="318" r:id="rId5"/>
    <p:sldId id="319" r:id="rId6"/>
    <p:sldId id="335" r:id="rId7"/>
    <p:sldId id="332" r:id="rId8"/>
    <p:sldId id="333" r:id="rId9"/>
    <p:sldId id="334" r:id="rId10"/>
    <p:sldId id="303" r:id="rId11"/>
    <p:sldId id="300" r:id="rId12"/>
    <p:sldId id="304" r:id="rId13"/>
    <p:sldId id="301" r:id="rId14"/>
    <p:sldId id="302" r:id="rId15"/>
    <p:sldId id="305" r:id="rId16"/>
    <p:sldId id="267" r:id="rId17"/>
    <p:sldId id="268" r:id="rId18"/>
    <p:sldId id="270" r:id="rId19"/>
    <p:sldId id="271" r:id="rId20"/>
    <p:sldId id="272" r:id="rId21"/>
    <p:sldId id="273" r:id="rId22"/>
    <p:sldId id="274" r:id="rId23"/>
    <p:sldId id="275" r:id="rId24"/>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E1BA6-AF87-41E4-B37B-E7642D74C78C}" v="14" dt="2023-10-01T17:10:55.1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940" y="10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י"ט/טבת/תשפ"ד</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0" y="3622548"/>
            <a:ext cx="12192000" cy="2505456"/>
          </a:xfrm>
          <a:prstGeom prst="rect">
            <a:avLst/>
          </a:prstGeom>
        </p:spPr>
      </p:pic>
      <p:pic>
        <p:nvPicPr>
          <p:cNvPr id="18" name="bg object 18"/>
          <p:cNvPicPr/>
          <p:nvPr/>
        </p:nvPicPr>
        <p:blipFill>
          <a:blip r:embed="rId9"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0929" y="964818"/>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6172200" y="1592554"/>
            <a:ext cx="5105400" cy="2554545"/>
          </a:xfrm>
          <a:prstGeom prst="rect">
            <a:avLst/>
          </a:prstGeom>
          <a:noFill/>
        </p:spPr>
        <p:txBody>
          <a:bodyPr wrap="square" rtlCol="1">
            <a:spAutoFit/>
          </a:bodyPr>
          <a:lstStyle/>
          <a:p>
            <a:pPr marL="285750" indent="-285750">
              <a:buFont typeface="Arial" panose="020B0604020202020204" pitchFamily="34" charset="0"/>
              <a:buChar char="•"/>
            </a:pPr>
            <a:r>
              <a:rPr lang="he-IL" sz="3200" dirty="0">
                <a:solidFill>
                  <a:schemeClr val="bg1"/>
                </a:solidFill>
              </a:rPr>
              <a:t>מתודות ושדות סטטיים</a:t>
            </a: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APIs</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2744" y="3570732"/>
            <a:ext cx="6844283" cy="1752600"/>
          </a:xfrm>
          <a:prstGeom prst="rect">
            <a:avLst/>
          </a:prstGeom>
        </p:spPr>
      </p:pic>
      <p:sp>
        <p:nvSpPr>
          <p:cNvPr id="3" name="object 3"/>
          <p:cNvSpPr txBox="1">
            <a:spLocks noGrp="1"/>
          </p:cNvSpPr>
          <p:nvPr>
            <p:ph type="title"/>
          </p:nvPr>
        </p:nvSpPr>
        <p:spPr>
          <a:xfrm>
            <a:off x="3032505" y="362457"/>
            <a:ext cx="5067300" cy="513715"/>
          </a:xfrm>
          <a:prstGeom prst="rect">
            <a:avLst/>
          </a:prstGeom>
        </p:spPr>
        <p:txBody>
          <a:bodyPr vert="horz" wrap="square" lIns="0" tIns="13335" rIns="0" bIns="0" rtlCol="0">
            <a:spAutoFit/>
          </a:bodyPr>
          <a:lstStyle/>
          <a:p>
            <a:pPr marL="12700">
              <a:lnSpc>
                <a:spcPct val="100000"/>
              </a:lnSpc>
              <a:spcBef>
                <a:spcPts val="105"/>
              </a:spcBef>
            </a:pPr>
            <a:r>
              <a:rPr spc="190" dirty="0">
                <a:latin typeface="Cambria"/>
                <a:cs typeface="Cambria"/>
              </a:rPr>
              <a:t>CLASSES</a:t>
            </a:r>
            <a:r>
              <a:rPr spc="50" dirty="0">
                <a:latin typeface="Cambria"/>
                <a:cs typeface="Cambria"/>
              </a:rPr>
              <a:t> </a:t>
            </a:r>
            <a:r>
              <a:rPr spc="200" dirty="0">
                <a:latin typeface="Cambria"/>
                <a:cs typeface="Cambria"/>
              </a:rPr>
              <a:t>PACKAGES</a:t>
            </a:r>
            <a:r>
              <a:rPr spc="70" dirty="0">
                <a:latin typeface="Cambria"/>
                <a:cs typeface="Cambria"/>
              </a:rPr>
              <a:t> </a:t>
            </a:r>
            <a:r>
              <a:rPr spc="-35" dirty="0">
                <a:latin typeface="Cambria"/>
                <a:cs typeface="Cambria"/>
              </a:rPr>
              <a:t>&amp;</a:t>
            </a:r>
            <a:r>
              <a:rPr spc="60" dirty="0">
                <a:latin typeface="Cambria"/>
                <a:cs typeface="Cambria"/>
              </a:rPr>
              <a:t> </a:t>
            </a:r>
            <a:r>
              <a:rPr spc="70" dirty="0">
                <a:latin typeface="Cambria"/>
                <a:cs typeface="Cambria"/>
              </a:rPr>
              <a:t>API</a:t>
            </a:r>
          </a:p>
        </p:txBody>
      </p:sp>
      <p:sp>
        <p:nvSpPr>
          <p:cNvPr id="4" name="object 4"/>
          <p:cNvSpPr txBox="1"/>
          <p:nvPr/>
        </p:nvSpPr>
        <p:spPr>
          <a:xfrm>
            <a:off x="341172" y="1115695"/>
            <a:ext cx="10367645" cy="878205"/>
          </a:xfrm>
          <a:prstGeom prst="rect">
            <a:avLst/>
          </a:prstGeom>
        </p:spPr>
        <p:txBody>
          <a:bodyPr vert="horz" wrap="square" lIns="0" tIns="13335" rIns="0" bIns="0" rtlCol="0">
            <a:spAutoFit/>
          </a:bodyPr>
          <a:lstStyle/>
          <a:p>
            <a:pPr marL="12700">
              <a:lnSpc>
                <a:spcPct val="100000"/>
              </a:lnSpc>
              <a:spcBef>
                <a:spcPts val="105"/>
              </a:spcBef>
            </a:pPr>
            <a:r>
              <a:rPr sz="1400" spc="-15" dirty="0">
                <a:solidFill>
                  <a:srgbClr val="FFFFFF"/>
                </a:solidFill>
                <a:latin typeface="Segoe UI"/>
                <a:cs typeface="Segoe UI"/>
              </a:rPr>
              <a:t>Java</a:t>
            </a:r>
            <a:r>
              <a:rPr sz="1400" spc="-2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dirty="0">
                <a:solidFill>
                  <a:srgbClr val="FFFFFF"/>
                </a:solidFill>
                <a:latin typeface="Segoe UI"/>
                <a:cs typeface="Segoe UI"/>
              </a:rPr>
              <a:t>&amp;</a:t>
            </a:r>
            <a:r>
              <a:rPr sz="1400" spc="-15" dirty="0">
                <a:solidFill>
                  <a:srgbClr val="FFFFFF"/>
                </a:solidFill>
                <a:latin typeface="Segoe UI"/>
                <a:cs typeface="Segoe UI"/>
              </a:rPr>
              <a:t> </a:t>
            </a:r>
            <a:r>
              <a:rPr sz="1400" dirty="0">
                <a:solidFill>
                  <a:srgbClr val="FFFFFF"/>
                </a:solidFill>
                <a:latin typeface="Segoe UI"/>
                <a:cs typeface="Segoe UI"/>
              </a:rPr>
              <a:t>API</a:t>
            </a:r>
            <a:endParaRPr sz="1400">
              <a:latin typeface="Segoe UI"/>
              <a:cs typeface="Segoe UI"/>
            </a:endParaRPr>
          </a:p>
          <a:p>
            <a:pPr marL="12700" marR="5080">
              <a:lnSpc>
                <a:spcPct val="120100"/>
              </a:lnSpc>
              <a:spcBef>
                <a:spcPts val="990"/>
              </a:spcBef>
            </a:pPr>
            <a:r>
              <a:rPr sz="1400" dirty="0">
                <a:solidFill>
                  <a:srgbClr val="FFFFFF"/>
                </a:solidFill>
                <a:latin typeface="Segoe UI"/>
                <a:cs typeface="Segoe UI"/>
              </a:rPr>
              <a:t>A </a:t>
            </a:r>
            <a:r>
              <a:rPr sz="1400" spc="-5" dirty="0">
                <a:solidFill>
                  <a:srgbClr val="FFFFFF"/>
                </a:solidFill>
                <a:latin typeface="Segoe UI"/>
                <a:cs typeface="Segoe UI"/>
              </a:rPr>
              <a:t>package</a:t>
            </a:r>
            <a:r>
              <a:rPr sz="1400" spc="5" dirty="0">
                <a:solidFill>
                  <a:srgbClr val="FFFFFF"/>
                </a:solidFill>
                <a:latin typeface="Segoe UI"/>
                <a:cs typeface="Segoe UI"/>
              </a:rPr>
              <a:t> </a:t>
            </a:r>
            <a:r>
              <a:rPr sz="1400" spc="-5" dirty="0">
                <a:solidFill>
                  <a:srgbClr val="FFFFFF"/>
                </a:solidFill>
                <a:latin typeface="Segoe UI"/>
                <a:cs typeface="Segoe UI"/>
              </a:rPr>
              <a:t>in</a:t>
            </a:r>
            <a:r>
              <a:rPr sz="1400" dirty="0">
                <a:solidFill>
                  <a:srgbClr val="FFFFFF"/>
                </a:solidFill>
                <a:latin typeface="Segoe UI"/>
                <a:cs typeface="Segoe UI"/>
              </a:rPr>
              <a:t>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is</a:t>
            </a:r>
            <a:r>
              <a:rPr sz="1400" spc="5" dirty="0">
                <a:solidFill>
                  <a:srgbClr val="FFFFFF"/>
                </a:solidFill>
                <a:latin typeface="Segoe UI"/>
                <a:cs typeface="Segoe UI"/>
              </a:rPr>
              <a:t> </a:t>
            </a:r>
            <a:r>
              <a:rPr sz="1400" dirty="0">
                <a:solidFill>
                  <a:srgbClr val="FFFFFF"/>
                </a:solidFill>
                <a:latin typeface="Segoe UI"/>
                <a:cs typeface="Segoe UI"/>
              </a:rPr>
              <a:t>used</a:t>
            </a:r>
            <a:r>
              <a:rPr sz="1400" spc="10" dirty="0">
                <a:solidFill>
                  <a:srgbClr val="FFFFFF"/>
                </a:solidFill>
                <a:latin typeface="Segoe UI"/>
                <a:cs typeface="Segoe UI"/>
              </a:rPr>
              <a:t> </a:t>
            </a:r>
            <a:r>
              <a:rPr sz="1400" spc="-5" dirty="0">
                <a:solidFill>
                  <a:srgbClr val="FFFFFF"/>
                </a:solidFill>
                <a:latin typeface="Segoe UI"/>
                <a:cs typeface="Segoe UI"/>
              </a:rPr>
              <a:t>to</a:t>
            </a:r>
            <a:r>
              <a:rPr sz="1400" spc="10" dirty="0">
                <a:solidFill>
                  <a:srgbClr val="FFFFFF"/>
                </a:solidFill>
                <a:latin typeface="Segoe UI"/>
                <a:cs typeface="Segoe UI"/>
              </a:rPr>
              <a:t> </a:t>
            </a:r>
            <a:r>
              <a:rPr sz="1400" spc="-5" dirty="0">
                <a:solidFill>
                  <a:srgbClr val="FFFFFF"/>
                </a:solidFill>
                <a:latin typeface="Segoe UI"/>
                <a:cs typeface="Segoe UI"/>
              </a:rPr>
              <a:t>group</a:t>
            </a:r>
            <a:r>
              <a:rPr sz="1400" spc="-10" dirty="0">
                <a:solidFill>
                  <a:srgbClr val="FFFFFF"/>
                </a:solidFill>
                <a:latin typeface="Segoe UI"/>
                <a:cs typeface="Segoe UI"/>
              </a:rPr>
              <a:t> </a:t>
            </a:r>
            <a:r>
              <a:rPr sz="1400" spc="-5" dirty="0">
                <a:solidFill>
                  <a:srgbClr val="FFFFFF"/>
                </a:solidFill>
                <a:latin typeface="Segoe UI"/>
                <a:cs typeface="Segoe UI"/>
              </a:rPr>
              <a:t>related</a:t>
            </a:r>
            <a:r>
              <a:rPr sz="1400" spc="5" dirty="0">
                <a:solidFill>
                  <a:srgbClr val="FFFFFF"/>
                </a:solidFill>
                <a:latin typeface="Segoe UI"/>
                <a:cs typeface="Segoe UI"/>
              </a:rPr>
              <a:t> </a:t>
            </a:r>
            <a:r>
              <a:rPr sz="1400" dirty="0">
                <a:solidFill>
                  <a:srgbClr val="FFFFFF"/>
                </a:solidFill>
                <a:latin typeface="Segoe UI"/>
                <a:cs typeface="Segoe UI"/>
              </a:rPr>
              <a:t>classes.</a:t>
            </a:r>
            <a:r>
              <a:rPr sz="1400" spc="10" dirty="0">
                <a:solidFill>
                  <a:srgbClr val="FFFFFF"/>
                </a:solidFill>
                <a:latin typeface="Segoe UI"/>
                <a:cs typeface="Segoe UI"/>
              </a:rPr>
              <a:t> </a:t>
            </a:r>
            <a:r>
              <a:rPr sz="1400" spc="-5" dirty="0">
                <a:solidFill>
                  <a:srgbClr val="FFFFFF"/>
                </a:solidFill>
                <a:latin typeface="Segoe UI"/>
                <a:cs typeface="Segoe UI"/>
              </a:rPr>
              <a:t>Think</a:t>
            </a:r>
            <a:r>
              <a:rPr sz="1400" spc="5" dirty="0">
                <a:solidFill>
                  <a:srgbClr val="FFFFFF"/>
                </a:solidFill>
                <a:latin typeface="Segoe UI"/>
                <a:cs typeface="Segoe UI"/>
              </a:rPr>
              <a:t> </a:t>
            </a:r>
            <a:r>
              <a:rPr sz="1400" spc="-15" dirty="0">
                <a:solidFill>
                  <a:srgbClr val="FFFFFF"/>
                </a:solidFill>
                <a:latin typeface="Segoe UI"/>
                <a:cs typeface="Segoe UI"/>
              </a:rPr>
              <a:t>of</a:t>
            </a:r>
            <a:r>
              <a:rPr sz="1400" spc="10" dirty="0">
                <a:solidFill>
                  <a:srgbClr val="FFFFFF"/>
                </a:solidFill>
                <a:latin typeface="Segoe UI"/>
                <a:cs typeface="Segoe UI"/>
              </a:rPr>
              <a:t> </a:t>
            </a:r>
            <a:r>
              <a:rPr sz="1400" spc="-5" dirty="0">
                <a:solidFill>
                  <a:srgbClr val="FFFFFF"/>
                </a:solidFill>
                <a:latin typeface="Segoe UI"/>
                <a:cs typeface="Segoe UI"/>
              </a:rPr>
              <a:t>it</a:t>
            </a:r>
            <a:r>
              <a:rPr sz="1400" spc="5" dirty="0">
                <a:solidFill>
                  <a:srgbClr val="FFFFFF"/>
                </a:solidFill>
                <a:latin typeface="Segoe UI"/>
                <a:cs typeface="Segoe UI"/>
              </a:rPr>
              <a:t> </a:t>
            </a:r>
            <a:r>
              <a:rPr sz="1400" dirty="0">
                <a:solidFill>
                  <a:srgbClr val="FFFFFF"/>
                </a:solidFill>
                <a:latin typeface="Segoe UI"/>
                <a:cs typeface="Segoe UI"/>
              </a:rPr>
              <a:t>as</a:t>
            </a:r>
            <a:r>
              <a:rPr sz="1400" spc="-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spc="-5" dirty="0">
                <a:solidFill>
                  <a:srgbClr val="FFFFFF"/>
                </a:solidFill>
                <a:latin typeface="Segoe UI"/>
                <a:cs typeface="Segoe UI"/>
              </a:rPr>
              <a:t>folder in </a:t>
            </a:r>
            <a:r>
              <a:rPr sz="1400" dirty="0">
                <a:solidFill>
                  <a:srgbClr val="FFFFFF"/>
                </a:solidFill>
                <a:latin typeface="Segoe UI"/>
                <a:cs typeface="Segoe UI"/>
              </a:rPr>
              <a:t>a</a:t>
            </a:r>
            <a:r>
              <a:rPr sz="1400" spc="5" dirty="0">
                <a:solidFill>
                  <a:srgbClr val="FFFFFF"/>
                </a:solidFill>
                <a:latin typeface="Segoe UI"/>
                <a:cs typeface="Segoe UI"/>
              </a:rPr>
              <a:t> </a:t>
            </a:r>
            <a:r>
              <a:rPr sz="1400" dirty="0">
                <a:solidFill>
                  <a:srgbClr val="FFFFFF"/>
                </a:solidFill>
                <a:latin typeface="Segoe UI"/>
                <a:cs typeface="Segoe UI"/>
              </a:rPr>
              <a:t>file</a:t>
            </a:r>
            <a:r>
              <a:rPr sz="1400" spc="15" dirty="0">
                <a:solidFill>
                  <a:srgbClr val="FFFFFF"/>
                </a:solidFill>
                <a:latin typeface="Segoe UI"/>
                <a:cs typeface="Segoe UI"/>
              </a:rPr>
              <a:t> </a:t>
            </a:r>
            <a:r>
              <a:rPr sz="1400" spc="-5" dirty="0">
                <a:solidFill>
                  <a:srgbClr val="FFFFFF"/>
                </a:solidFill>
                <a:latin typeface="Segoe UI"/>
                <a:cs typeface="Segoe UI"/>
              </a:rPr>
              <a:t>directory.</a:t>
            </a:r>
            <a:r>
              <a:rPr sz="1400" spc="-25" dirty="0">
                <a:solidFill>
                  <a:srgbClr val="FFFFFF"/>
                </a:solidFill>
                <a:latin typeface="Segoe UI"/>
                <a:cs typeface="Segoe UI"/>
              </a:rPr>
              <a:t> </a:t>
            </a:r>
            <a:r>
              <a:rPr sz="1400" spc="-20" dirty="0">
                <a:solidFill>
                  <a:srgbClr val="FFFFFF"/>
                </a:solidFill>
                <a:latin typeface="Segoe UI"/>
                <a:cs typeface="Segoe UI"/>
              </a:rPr>
              <a:t>We</a:t>
            </a:r>
            <a:r>
              <a:rPr sz="1400" spc="10" dirty="0">
                <a:solidFill>
                  <a:srgbClr val="FFFFFF"/>
                </a:solidFill>
                <a:latin typeface="Segoe UI"/>
                <a:cs typeface="Segoe UI"/>
              </a:rPr>
              <a:t> </a:t>
            </a:r>
            <a:r>
              <a:rPr sz="1400" dirty="0">
                <a:solidFill>
                  <a:srgbClr val="FFFFFF"/>
                </a:solidFill>
                <a:latin typeface="Segoe UI"/>
                <a:cs typeface="Segoe UI"/>
              </a:rPr>
              <a:t>use</a:t>
            </a:r>
            <a:r>
              <a:rPr sz="1400" spc="1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spc="-5" dirty="0">
                <a:solidFill>
                  <a:srgbClr val="FFFFFF"/>
                </a:solidFill>
                <a:latin typeface="Segoe UI"/>
                <a:cs typeface="Segoe UI"/>
              </a:rPr>
              <a:t>to avoid</a:t>
            </a:r>
            <a:r>
              <a:rPr sz="1400" spc="10" dirty="0">
                <a:solidFill>
                  <a:srgbClr val="FFFFFF"/>
                </a:solidFill>
                <a:latin typeface="Segoe UI"/>
                <a:cs typeface="Segoe UI"/>
              </a:rPr>
              <a:t> name</a:t>
            </a:r>
            <a:r>
              <a:rPr sz="1400" spc="-10" dirty="0">
                <a:solidFill>
                  <a:srgbClr val="FFFFFF"/>
                </a:solidFill>
                <a:latin typeface="Segoe UI"/>
                <a:cs typeface="Segoe UI"/>
              </a:rPr>
              <a:t> </a:t>
            </a:r>
            <a:r>
              <a:rPr sz="1400" dirty="0">
                <a:solidFill>
                  <a:srgbClr val="FFFFFF"/>
                </a:solidFill>
                <a:latin typeface="Segoe UI"/>
                <a:cs typeface="Segoe UI"/>
              </a:rPr>
              <a:t>conflicts, </a:t>
            </a:r>
            <a:r>
              <a:rPr sz="1400" spc="-370" dirty="0">
                <a:solidFill>
                  <a:srgbClr val="FFFFFF"/>
                </a:solidFill>
                <a:latin typeface="Segoe UI"/>
                <a:cs typeface="Segoe UI"/>
              </a:rPr>
              <a:t> </a:t>
            </a:r>
            <a:r>
              <a:rPr sz="1400" dirty="0">
                <a:solidFill>
                  <a:srgbClr val="FFFFFF"/>
                </a:solidFill>
                <a:latin typeface="Segoe UI"/>
                <a:cs typeface="Segoe UI"/>
              </a:rPr>
              <a:t>and</a:t>
            </a:r>
            <a:r>
              <a:rPr sz="1400" spc="-15" dirty="0">
                <a:solidFill>
                  <a:srgbClr val="FFFFFF"/>
                </a:solidFill>
                <a:latin typeface="Segoe UI"/>
                <a:cs typeface="Segoe UI"/>
              </a:rPr>
              <a:t> </a:t>
            </a:r>
            <a:r>
              <a:rPr sz="1400" spc="-5" dirty="0">
                <a:solidFill>
                  <a:srgbClr val="FFFFFF"/>
                </a:solidFill>
                <a:latin typeface="Segoe UI"/>
                <a:cs typeface="Segoe UI"/>
              </a:rPr>
              <a:t>to</a:t>
            </a:r>
            <a:r>
              <a:rPr sz="1400" spc="5" dirty="0">
                <a:solidFill>
                  <a:srgbClr val="FFFFFF"/>
                </a:solidFill>
                <a:latin typeface="Segoe UI"/>
                <a:cs typeface="Segoe UI"/>
              </a:rPr>
              <a:t> </a:t>
            </a:r>
            <a:r>
              <a:rPr sz="1400" spc="-5" dirty="0">
                <a:solidFill>
                  <a:srgbClr val="FFFFFF"/>
                </a:solidFill>
                <a:latin typeface="Segoe UI"/>
                <a:cs typeface="Segoe UI"/>
              </a:rPr>
              <a:t>write</a:t>
            </a:r>
            <a:r>
              <a:rPr sz="1400" spc="-1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dirty="0">
                <a:solidFill>
                  <a:srgbClr val="FFFFFF"/>
                </a:solidFill>
                <a:latin typeface="Segoe UI"/>
                <a:cs typeface="Segoe UI"/>
              </a:rPr>
              <a:t>better </a:t>
            </a:r>
            <a:r>
              <a:rPr sz="1400" spc="-5" dirty="0">
                <a:solidFill>
                  <a:srgbClr val="FFFFFF"/>
                </a:solidFill>
                <a:latin typeface="Segoe UI"/>
                <a:cs typeface="Segoe UI"/>
              </a:rPr>
              <a:t>maintainable</a:t>
            </a:r>
            <a:r>
              <a:rPr sz="1400" spc="-30" dirty="0">
                <a:solidFill>
                  <a:srgbClr val="FFFFFF"/>
                </a:solidFill>
                <a:latin typeface="Segoe UI"/>
                <a:cs typeface="Segoe UI"/>
              </a:rPr>
              <a:t> </a:t>
            </a:r>
            <a:r>
              <a:rPr sz="1400" dirty="0">
                <a:solidFill>
                  <a:srgbClr val="FFFFFF"/>
                </a:solidFill>
                <a:latin typeface="Segoe UI"/>
                <a:cs typeface="Segoe UI"/>
              </a:rPr>
              <a:t>code.</a:t>
            </a:r>
            <a:r>
              <a:rPr sz="1400" spc="-5" dirty="0">
                <a:solidFill>
                  <a:srgbClr val="FFFFFF"/>
                </a:solidFill>
                <a:latin typeface="Segoe UI"/>
                <a:cs typeface="Segoe UI"/>
              </a:rPr>
              <a:t> Packages</a:t>
            </a:r>
            <a:r>
              <a:rPr sz="1400" spc="10" dirty="0">
                <a:solidFill>
                  <a:srgbClr val="FFFFFF"/>
                </a:solidFill>
                <a:latin typeface="Segoe UI"/>
                <a:cs typeface="Segoe UI"/>
              </a:rPr>
              <a:t> </a:t>
            </a:r>
            <a:r>
              <a:rPr sz="1400" spc="-10" dirty="0">
                <a:solidFill>
                  <a:srgbClr val="FFFFFF"/>
                </a:solidFill>
                <a:latin typeface="Segoe UI"/>
                <a:cs typeface="Segoe UI"/>
              </a:rPr>
              <a:t>are</a:t>
            </a:r>
            <a:r>
              <a:rPr sz="1400" dirty="0">
                <a:solidFill>
                  <a:srgbClr val="FFFFFF"/>
                </a:solidFill>
                <a:latin typeface="Segoe UI"/>
                <a:cs typeface="Segoe UI"/>
              </a:rPr>
              <a:t> </a:t>
            </a:r>
            <a:r>
              <a:rPr sz="1400" spc="-5" dirty="0">
                <a:solidFill>
                  <a:srgbClr val="FFFFFF"/>
                </a:solidFill>
                <a:latin typeface="Segoe UI"/>
                <a:cs typeface="Segoe UI"/>
              </a:rPr>
              <a:t>divided</a:t>
            </a:r>
            <a:r>
              <a:rPr sz="1400" dirty="0">
                <a:solidFill>
                  <a:srgbClr val="FFFFFF"/>
                </a:solidFill>
                <a:latin typeface="Segoe UI"/>
                <a:cs typeface="Segoe UI"/>
              </a:rPr>
              <a:t> </a:t>
            </a:r>
            <a:r>
              <a:rPr sz="1400" spc="-5" dirty="0">
                <a:solidFill>
                  <a:srgbClr val="FFFFFF"/>
                </a:solidFill>
                <a:latin typeface="Segoe UI"/>
                <a:cs typeface="Segoe UI"/>
              </a:rPr>
              <a:t>into</a:t>
            </a:r>
            <a:r>
              <a:rPr sz="1400" spc="5" dirty="0">
                <a:solidFill>
                  <a:srgbClr val="FFFFFF"/>
                </a:solidFill>
                <a:latin typeface="Segoe UI"/>
                <a:cs typeface="Segoe UI"/>
              </a:rPr>
              <a:t> </a:t>
            </a:r>
            <a:r>
              <a:rPr sz="1400" dirty="0">
                <a:solidFill>
                  <a:srgbClr val="FFFFFF"/>
                </a:solidFill>
                <a:latin typeface="Segoe UI"/>
                <a:cs typeface="Segoe UI"/>
              </a:rPr>
              <a:t>two</a:t>
            </a:r>
            <a:r>
              <a:rPr sz="1400" spc="-5" dirty="0">
                <a:solidFill>
                  <a:srgbClr val="FFFFFF"/>
                </a:solidFill>
                <a:latin typeface="Segoe UI"/>
                <a:cs typeface="Segoe UI"/>
              </a:rPr>
              <a:t> categories:</a:t>
            </a:r>
            <a:endParaRPr sz="1400">
              <a:latin typeface="Segoe UI"/>
              <a:cs typeface="Segoe UI"/>
            </a:endParaRPr>
          </a:p>
        </p:txBody>
      </p:sp>
      <p:sp>
        <p:nvSpPr>
          <p:cNvPr id="5" name="object 5"/>
          <p:cNvSpPr txBox="1"/>
          <p:nvPr/>
        </p:nvSpPr>
        <p:spPr>
          <a:xfrm>
            <a:off x="341172" y="2521076"/>
            <a:ext cx="4015104" cy="622300"/>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FFFFF"/>
                </a:solidFill>
                <a:latin typeface="Segoe UI"/>
                <a:cs typeface="Segoe UI"/>
              </a:rPr>
              <a:t>Built-in</a:t>
            </a:r>
            <a:r>
              <a:rPr sz="1400" spc="-20"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from</a:t>
            </a:r>
            <a:r>
              <a:rPr sz="1400" spc="-10" dirty="0">
                <a:solidFill>
                  <a:srgbClr val="FFFFFF"/>
                </a:solidFill>
                <a:latin typeface="Segoe UI"/>
                <a:cs typeface="Segoe UI"/>
              </a:rPr>
              <a:t> </a:t>
            </a:r>
            <a:r>
              <a:rPr sz="1400" dirty="0">
                <a:solidFill>
                  <a:srgbClr val="FFFFFF"/>
                </a:solidFill>
                <a:latin typeface="Segoe UI"/>
                <a:cs typeface="Segoe UI"/>
              </a:rPr>
              <a:t>the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API)</a:t>
            </a:r>
            <a:endParaRPr sz="1400">
              <a:latin typeface="Segoe UI"/>
              <a:cs typeface="Segoe UI"/>
            </a:endParaRPr>
          </a:p>
          <a:p>
            <a:pPr marL="12700">
              <a:lnSpc>
                <a:spcPct val="100000"/>
              </a:lnSpc>
              <a:spcBef>
                <a:spcPts val="1330"/>
              </a:spcBef>
            </a:pPr>
            <a:r>
              <a:rPr sz="1400" dirty="0">
                <a:solidFill>
                  <a:srgbClr val="FFFFFF"/>
                </a:solidFill>
                <a:latin typeface="Segoe UI"/>
                <a:cs typeface="Segoe UI"/>
              </a:rPr>
              <a:t>User-defined</a:t>
            </a:r>
            <a:r>
              <a:rPr sz="1400" spc="-5" dirty="0">
                <a:solidFill>
                  <a:srgbClr val="FFFFFF"/>
                </a:solidFill>
                <a:latin typeface="Segoe UI"/>
                <a:cs typeface="Segoe UI"/>
              </a:rPr>
              <a:t> Packages</a:t>
            </a:r>
            <a:r>
              <a:rPr sz="1400" spc="5" dirty="0">
                <a:solidFill>
                  <a:srgbClr val="FFFFFF"/>
                </a:solidFill>
                <a:latin typeface="Segoe UI"/>
                <a:cs typeface="Segoe UI"/>
              </a:rPr>
              <a:t> </a:t>
            </a:r>
            <a:r>
              <a:rPr sz="1400" spc="-5" dirty="0">
                <a:solidFill>
                  <a:srgbClr val="FFFFFF"/>
                </a:solidFill>
                <a:latin typeface="Segoe UI"/>
                <a:cs typeface="Segoe UI"/>
              </a:rPr>
              <a:t>(create</a:t>
            </a:r>
            <a:r>
              <a:rPr sz="1400" spc="5" dirty="0">
                <a:solidFill>
                  <a:srgbClr val="FFFFFF"/>
                </a:solidFill>
                <a:latin typeface="Segoe UI"/>
                <a:cs typeface="Segoe UI"/>
              </a:rPr>
              <a:t> </a:t>
            </a:r>
            <a:r>
              <a:rPr sz="1400" spc="-5" dirty="0">
                <a:solidFill>
                  <a:srgbClr val="FFFFFF"/>
                </a:solidFill>
                <a:latin typeface="Segoe UI"/>
                <a:cs typeface="Segoe UI"/>
              </a:rPr>
              <a:t>your</a:t>
            </a:r>
            <a:r>
              <a:rPr sz="1400" spc="-15" dirty="0">
                <a:solidFill>
                  <a:srgbClr val="FFFFFF"/>
                </a:solidFill>
                <a:latin typeface="Segoe UI"/>
                <a:cs typeface="Segoe UI"/>
              </a:rPr>
              <a:t> </a:t>
            </a:r>
            <a:r>
              <a:rPr sz="1400" dirty="0">
                <a:solidFill>
                  <a:srgbClr val="FFFFFF"/>
                </a:solidFill>
                <a:latin typeface="Segoe UI"/>
                <a:cs typeface="Segoe UI"/>
              </a:rPr>
              <a:t>own</a:t>
            </a:r>
            <a:r>
              <a:rPr sz="1400" spc="-15" dirty="0">
                <a:solidFill>
                  <a:srgbClr val="FFFFFF"/>
                </a:solidFill>
                <a:latin typeface="Segoe UI"/>
                <a:cs typeface="Segoe UI"/>
              </a:rPr>
              <a:t> </a:t>
            </a:r>
            <a:r>
              <a:rPr sz="1400" spc="-5" dirty="0">
                <a:solidFill>
                  <a:srgbClr val="FFFFFF"/>
                </a:solidFill>
                <a:latin typeface="Segoe UI"/>
                <a:cs typeface="Segoe UI"/>
              </a:rPr>
              <a:t>packages)</a:t>
            </a:r>
            <a:endParaRPr sz="14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725161" y="276225"/>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9627" y="4052315"/>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205098" y="1775587"/>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a:latin typeface="Cambria"/>
              <a:cs typeface="Cambria"/>
            </a:endParaRPr>
          </a:p>
        </p:txBody>
      </p:sp>
      <p:pic>
        <p:nvPicPr>
          <p:cNvPr id="5" name="object 5"/>
          <p:cNvPicPr/>
          <p:nvPr/>
        </p:nvPicPr>
        <p:blipFill>
          <a:blip r:embed="rId3" cstate="print"/>
          <a:stretch>
            <a:fillRect/>
          </a:stretch>
        </p:blipFill>
        <p:spPr>
          <a:xfrm>
            <a:off x="3119627" y="2098548"/>
            <a:ext cx="5952744" cy="13898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02360" y="1514983"/>
            <a:ext cx="10285095" cy="224028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nSpc>
                <a:spcPct val="100000"/>
              </a:lnSpc>
            </a:pPr>
            <a:endParaRPr sz="1800" dirty="0">
              <a:latin typeface="Cambria"/>
              <a:cs typeface="Cambria"/>
            </a:endParaRPr>
          </a:p>
          <a:p>
            <a:pPr>
              <a:lnSpc>
                <a:spcPct val="100000"/>
              </a:lnSpc>
              <a:spcBef>
                <a:spcPts val="30"/>
              </a:spcBef>
            </a:pPr>
            <a:endParaRPr sz="1850" dirty="0">
              <a:latin typeface="Cambria"/>
              <a:cs typeface="Cambria"/>
            </a:endParaRPr>
          </a:p>
          <a:p>
            <a:pPr marL="12700" marR="432434">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nSpc>
                <a:spcPct val="100000"/>
              </a:lnSpc>
            </a:pPr>
            <a:endParaRPr sz="1800" dirty="0">
              <a:latin typeface="Cambria"/>
              <a:cs typeface="Cambria"/>
            </a:endParaRPr>
          </a:p>
          <a:p>
            <a:pPr>
              <a:lnSpc>
                <a:spcPct val="100000"/>
              </a:lnSpc>
              <a:spcBef>
                <a:spcPts val="50"/>
              </a:spcBef>
            </a:pPr>
            <a:endParaRPr sz="2150" dirty="0">
              <a:latin typeface="Cambria"/>
              <a:cs typeface="Cambria"/>
            </a:endParaRPr>
          </a:p>
          <a:p>
            <a:pPr marL="12700">
              <a:lnSpc>
                <a:spcPct val="100000"/>
              </a:lnSpc>
              <a:spcBef>
                <a:spcPts val="5"/>
              </a:spcBef>
            </a:pPr>
            <a:r>
              <a:rPr sz="1600" spc="80" dirty="0">
                <a:solidFill>
                  <a:srgbClr val="FFFFFF"/>
                </a:solidFill>
                <a:latin typeface="Cambria"/>
                <a:cs typeface="Cambria"/>
              </a:rPr>
              <a:t>Example</a:t>
            </a:r>
            <a:endParaRPr sz="160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שיטות </a:t>
            </a:r>
            <a:r>
              <a:rPr lang="he-IL" dirty="0" err="1">
                <a:solidFill>
                  <a:schemeClr val="bg1"/>
                </a:solidFill>
              </a:rPr>
              <a:t>יוטיליטי</a:t>
            </a:r>
            <a:r>
              <a:rPr lang="he-IL" dirty="0">
                <a:solidFill>
                  <a:schemeClr val="bg1"/>
                </a:solidFill>
              </a:rPr>
              <a:t>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4" name="תיבת טקסט 3">
            <a:extLst>
              <a:ext uri="{FF2B5EF4-FFF2-40B4-BE49-F238E27FC236}">
                <a16:creationId xmlns:a16="http://schemas.microsoft.com/office/drawing/2014/main" id="{3067F7B1-4BA7-A4FC-0F82-9115ED8F4C73}"/>
              </a:ext>
            </a:extLst>
          </p:cNvPr>
          <p:cNvSpPr txBox="1"/>
          <p:nvPr/>
        </p:nvSpPr>
        <p:spPr>
          <a:xfrm>
            <a:off x="457200" y="4495800"/>
            <a:ext cx="4724400" cy="923330"/>
          </a:xfrm>
          <a:prstGeom prst="rect">
            <a:avLst/>
          </a:prstGeom>
          <a:noFill/>
        </p:spPr>
        <p:txBody>
          <a:bodyPr wrap="square" rtlCol="1">
            <a:spAutoFit/>
          </a:bodyPr>
          <a:lstStyle/>
          <a:p>
            <a:pPr algn="l" rtl="0"/>
            <a:r>
              <a:rPr lang="en-US" b="1" i="0" dirty="0">
                <a:solidFill>
                  <a:srgbClr val="FFC000"/>
                </a:solidFill>
                <a:effectLst/>
                <a:latin typeface="Söhne"/>
              </a:rPr>
              <a:t>Tight Coupling:</a:t>
            </a:r>
            <a:r>
              <a:rPr lang="en-US" b="0" i="0" dirty="0">
                <a:solidFill>
                  <a:srgbClr val="FFC000"/>
                </a:solidFill>
                <a:effectLst/>
                <a:latin typeface="Söhne"/>
              </a:rPr>
              <a:t> </a:t>
            </a:r>
            <a:r>
              <a:rPr lang="en-US" b="0" i="0" dirty="0">
                <a:solidFill>
                  <a:srgbClr val="D1D5DB"/>
                </a:solidFill>
                <a:effectLst/>
                <a:latin typeface="Söhne"/>
              </a:rPr>
              <a:t>Tight coupling refers to a situation where different parts of a program are highly dependent on each other.</a:t>
            </a:r>
            <a:endParaRPr lang="he-IL" dirty="0"/>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2862322"/>
          </a:xfrm>
          <a:prstGeom prst="rect">
            <a:avLst/>
          </a:prstGeom>
          <a:noFill/>
        </p:spPr>
        <p:txBody>
          <a:bodyPr wrap="square" rtlCol="1">
            <a:spAutoFit/>
          </a:bodyPr>
          <a:lstStyle/>
          <a:p>
            <a:pPr algn="l" rtl="0"/>
            <a:r>
              <a:rPr lang="en-US" b="1" i="0" dirty="0">
                <a:solidFill>
                  <a:srgbClr val="FFC000"/>
                </a:solidFill>
                <a:effectLst/>
                <a:latin typeface="Söhne"/>
              </a:rPr>
              <a:t>Multithreaded Environments:</a:t>
            </a:r>
            <a:r>
              <a:rPr lang="en-US" b="0" i="0" dirty="0">
                <a:solidFill>
                  <a:srgbClr val="FFC000"/>
                </a:solidFill>
                <a:effectLst/>
                <a:latin typeface="Söhne"/>
              </a:rPr>
              <a:t> </a:t>
            </a:r>
            <a:r>
              <a:rPr lang="en-US"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dirty="0"/>
          </a:p>
        </p:txBody>
      </p:sp>
      <p:pic>
        <p:nvPicPr>
          <p:cNvPr id="7" name="תמונה 6">
            <a:extLst>
              <a:ext uri="{FF2B5EF4-FFF2-40B4-BE49-F238E27FC236}">
                <a16:creationId xmlns:a16="http://schemas.microsoft.com/office/drawing/2014/main" id="{56E691CB-E960-4274-FEE9-40CFD864B9F6}"/>
              </a:ext>
            </a:extLst>
          </p:cNvPr>
          <p:cNvPicPr>
            <a:picLocks noChangeAspect="1"/>
          </p:cNvPicPr>
          <p:nvPr/>
        </p:nvPicPr>
        <p:blipFill>
          <a:blip r:embed="rId2"/>
          <a:stretch>
            <a:fillRect/>
          </a:stretch>
        </p:blipFill>
        <p:spPr>
          <a:xfrm>
            <a:off x="5738465" y="3655667"/>
            <a:ext cx="5454930" cy="2552831"/>
          </a:xfrm>
          <a:prstGeom prst="rect">
            <a:avLst/>
          </a:prstGeom>
        </p:spPr>
      </p:pic>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3"/>
          <a:stretch>
            <a:fillRect/>
          </a:stretch>
        </p:blipFill>
        <p:spPr>
          <a:xfrm>
            <a:off x="5715000" y="895220"/>
            <a:ext cx="2914800" cy="2533780"/>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1" name="מלבן 10">
            <a:extLst>
              <a:ext uri="{FF2B5EF4-FFF2-40B4-BE49-F238E27FC236}">
                <a16:creationId xmlns:a16="http://schemas.microsoft.com/office/drawing/2014/main" id="{5BED0AB5-B59B-9049-8AD1-0B7F3EB26C0A}"/>
              </a:ext>
            </a:extLst>
          </p:cNvPr>
          <p:cNvSpPr/>
          <p:nvPr/>
        </p:nvSpPr>
        <p:spPr>
          <a:xfrm>
            <a:off x="9175777" y="342007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E5EEEE6-D564-CADB-F898-CB686E43E6E9}"/>
              </a:ext>
            </a:extLst>
          </p:cNvPr>
          <p:cNvPicPr>
            <a:picLocks noChangeAspect="1"/>
          </p:cNvPicPr>
          <p:nvPr/>
        </p:nvPicPr>
        <p:blipFill rotWithShape="1">
          <a:blip r:embed="rId2"/>
          <a:srcRect l="11384" t="8889" r="10354" b="8889"/>
          <a:stretch/>
        </p:blipFill>
        <p:spPr>
          <a:xfrm>
            <a:off x="6096000" y="381000"/>
            <a:ext cx="4191001" cy="5638800"/>
          </a:xfrm>
          <a:prstGeom prst="rect">
            <a:avLst/>
          </a:prstGeom>
        </p:spPr>
      </p:pic>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3"/>
          <a:srcRect l="11545" t="12222" r="14015" b="15556"/>
          <a:stretch/>
        </p:blipFill>
        <p:spPr>
          <a:xfrm>
            <a:off x="685799" y="2438400"/>
            <a:ext cx="4277898" cy="37338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86" y="4648200"/>
            <a:ext cx="2173803" cy="2071119"/>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1245</TotalTime>
  <Words>759</Words>
  <Application>Microsoft Office PowerPoint</Application>
  <PresentationFormat>מסך רחב</PresentationFormat>
  <Paragraphs>84</Paragraphs>
  <Slides>23</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23</vt:i4>
      </vt:variant>
    </vt:vector>
  </HeadingPairs>
  <TitlesOfParts>
    <vt:vector size="31" baseType="lpstr">
      <vt:lpstr>Arial</vt:lpstr>
      <vt:lpstr>Calibri</vt:lpstr>
      <vt:lpstr>Cambria</vt:lpstr>
      <vt:lpstr>Microsoft Sans Serif</vt:lpstr>
      <vt:lpstr>Segoe UI</vt:lpstr>
      <vt:lpstr>Söhne</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CLASSES PACKAGES &amp; API</vt:lpstr>
      <vt:lpstr>מצגת של PowerPoint‏</vt:lpstr>
      <vt:lpstr>מצגת של PowerPoint‏</vt:lpstr>
      <vt:lpstr>מצגת של PowerPoint‏</vt:lpstr>
      <vt:lpstr> CLASSES  ENCAPSULATION </vt:lpstr>
      <vt:lpstr>CLASSES MODIFIER</vt:lpstr>
      <vt:lpstr>NAMING CONVENTIONS</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אילן שמחון</cp:lastModifiedBy>
  <cp:revision>4</cp:revision>
  <dcterms:created xsi:type="dcterms:W3CDTF">2023-08-26T19:47:32Z</dcterms:created>
  <dcterms:modified xsi:type="dcterms:W3CDTF">2023-12-31T19:05:20Z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